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8"/>
  </p:notesMasterIdLst>
  <p:sldIdLst>
    <p:sldId id="694" r:id="rId2"/>
    <p:sldId id="695" r:id="rId3"/>
    <p:sldId id="765" r:id="rId4"/>
    <p:sldId id="766" r:id="rId5"/>
    <p:sldId id="735" r:id="rId6"/>
    <p:sldId id="7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97EBC8-05EA-4F65-AFF8-E3CFA4B9E53F}" v="14" dt="2024-01-02T12:31:18.4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13" autoAdjust="0"/>
    <p:restoredTop sz="95220" autoAdjust="0"/>
  </p:normalViewPr>
  <p:slideViewPr>
    <p:cSldViewPr showGuides="1">
      <p:cViewPr>
        <p:scale>
          <a:sx n="80" d="100"/>
          <a:sy n="80" d="100"/>
        </p:scale>
        <p:origin x="965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ana Kokkonen" userId="fd0ea1af-346e-4258-bc54-cec630bd1122" providerId="ADAL" clId="{9797EBC8-05EA-4F65-AFF8-E3CFA4B9E53F}"/>
    <pc:docChg chg="undo custSel modSld">
      <pc:chgData name="Jaana Kokkonen" userId="fd0ea1af-346e-4258-bc54-cec630bd1122" providerId="ADAL" clId="{9797EBC8-05EA-4F65-AFF8-E3CFA4B9E53F}" dt="2024-01-02T12:24:51.663" v="726" actId="14100"/>
      <pc:docMkLst>
        <pc:docMk/>
      </pc:docMkLst>
      <pc:sldChg chg="addSp delSp modSp mod">
        <pc:chgData name="Jaana Kokkonen" userId="fd0ea1af-346e-4258-bc54-cec630bd1122" providerId="ADAL" clId="{9797EBC8-05EA-4F65-AFF8-E3CFA4B9E53F}" dt="2024-01-02T11:53:16.596" v="460" actId="20577"/>
        <pc:sldMkLst>
          <pc:docMk/>
          <pc:sldMk cId="1445504624" sldId="694"/>
        </pc:sldMkLst>
        <pc:spChg chg="mod">
          <ac:chgData name="Jaana Kokkonen" userId="fd0ea1af-346e-4258-bc54-cec630bd1122" providerId="ADAL" clId="{9797EBC8-05EA-4F65-AFF8-E3CFA4B9E53F}" dt="2024-01-02T11:52:18.297" v="437" actId="6549"/>
          <ac:spMkLst>
            <pc:docMk/>
            <pc:sldMk cId="1445504624" sldId="694"/>
            <ac:spMk id="5" creationId="{666ECD0A-4E21-AA71-E1B2-C5AEB43F34F3}"/>
          </ac:spMkLst>
        </pc:spChg>
        <pc:spChg chg="mod">
          <ac:chgData name="Jaana Kokkonen" userId="fd0ea1af-346e-4258-bc54-cec630bd1122" providerId="ADAL" clId="{9797EBC8-05EA-4F65-AFF8-E3CFA4B9E53F}" dt="2024-01-02T11:53:16.596" v="460" actId="20577"/>
          <ac:spMkLst>
            <pc:docMk/>
            <pc:sldMk cId="1445504624" sldId="694"/>
            <ac:spMk id="8" creationId="{9201FF6F-70E4-494A-AF97-7FDB53D6943F}"/>
          </ac:spMkLst>
        </pc:spChg>
        <pc:picChg chg="del">
          <ac:chgData name="Jaana Kokkonen" userId="fd0ea1af-346e-4258-bc54-cec630bd1122" providerId="ADAL" clId="{9797EBC8-05EA-4F65-AFF8-E3CFA4B9E53F}" dt="2024-01-02T10:51:27.237" v="8" actId="478"/>
          <ac:picMkLst>
            <pc:docMk/>
            <pc:sldMk cId="1445504624" sldId="694"/>
            <ac:picMk id="2" creationId="{8835749F-AA26-9855-3809-DDFCD1FE2A7B}"/>
          </ac:picMkLst>
        </pc:picChg>
        <pc:picChg chg="add mod">
          <ac:chgData name="Jaana Kokkonen" userId="fd0ea1af-346e-4258-bc54-cec630bd1122" providerId="ADAL" clId="{9797EBC8-05EA-4F65-AFF8-E3CFA4B9E53F}" dt="2024-01-02T10:53:41.318" v="121" actId="962"/>
          <ac:picMkLst>
            <pc:docMk/>
            <pc:sldMk cId="1445504624" sldId="694"/>
            <ac:picMk id="3" creationId="{1A31F618-B493-6FC8-94FF-FB01D8131327}"/>
          </ac:picMkLst>
        </pc:picChg>
      </pc:sldChg>
      <pc:sldChg chg="addSp delSp modSp mod">
        <pc:chgData name="Jaana Kokkonen" userId="fd0ea1af-346e-4258-bc54-cec630bd1122" providerId="ADAL" clId="{9797EBC8-05EA-4F65-AFF8-E3CFA4B9E53F}" dt="2024-01-02T11:53:26.564" v="462"/>
        <pc:sldMkLst>
          <pc:docMk/>
          <pc:sldMk cId="1172917003" sldId="695"/>
        </pc:sldMkLst>
        <pc:spChg chg="add mod">
          <ac:chgData name="Jaana Kokkonen" userId="fd0ea1af-346e-4258-bc54-cec630bd1122" providerId="ADAL" clId="{9797EBC8-05EA-4F65-AFF8-E3CFA4B9E53F}" dt="2024-01-02T11:53:26.564" v="462"/>
          <ac:spMkLst>
            <pc:docMk/>
            <pc:sldMk cId="1172917003" sldId="695"/>
            <ac:spMk id="4" creationId="{64CD350E-AFA0-9995-D968-2441E6646540}"/>
          </ac:spMkLst>
        </pc:spChg>
        <pc:spChg chg="del mod">
          <ac:chgData name="Jaana Kokkonen" userId="fd0ea1af-346e-4258-bc54-cec630bd1122" providerId="ADAL" clId="{9797EBC8-05EA-4F65-AFF8-E3CFA4B9E53F}" dt="2024-01-02T11:53:25.539" v="461" actId="478"/>
          <ac:spMkLst>
            <pc:docMk/>
            <pc:sldMk cId="1172917003" sldId="695"/>
            <ac:spMk id="5" creationId="{666ECD0A-4E21-AA71-E1B2-C5AEB43F34F3}"/>
          </ac:spMkLst>
        </pc:spChg>
        <pc:spChg chg="mod">
          <ac:chgData name="Jaana Kokkonen" userId="fd0ea1af-346e-4258-bc54-cec630bd1122" providerId="ADAL" clId="{9797EBC8-05EA-4F65-AFF8-E3CFA4B9E53F}" dt="2024-01-02T11:53:01.212" v="457" actId="14100"/>
          <ac:spMkLst>
            <pc:docMk/>
            <pc:sldMk cId="1172917003" sldId="695"/>
            <ac:spMk id="8" creationId="{9201FF6F-70E4-494A-AF97-7FDB53D6943F}"/>
          </ac:spMkLst>
        </pc:spChg>
        <pc:picChg chg="add mod">
          <ac:chgData name="Jaana Kokkonen" userId="fd0ea1af-346e-4258-bc54-cec630bd1122" providerId="ADAL" clId="{9797EBC8-05EA-4F65-AFF8-E3CFA4B9E53F}" dt="2024-01-02T11:53:04.022" v="459" actId="1035"/>
          <ac:picMkLst>
            <pc:docMk/>
            <pc:sldMk cId="1172917003" sldId="695"/>
            <ac:picMk id="2" creationId="{359C05DA-887F-0644-4B7F-1F154601206B}"/>
          </ac:picMkLst>
        </pc:picChg>
        <pc:picChg chg="del">
          <ac:chgData name="Jaana Kokkonen" userId="fd0ea1af-346e-4258-bc54-cec630bd1122" providerId="ADAL" clId="{9797EBC8-05EA-4F65-AFF8-E3CFA4B9E53F}" dt="2024-01-02T11:03:26.441" v="126" actId="478"/>
          <ac:picMkLst>
            <pc:docMk/>
            <pc:sldMk cId="1172917003" sldId="695"/>
            <ac:picMk id="3" creationId="{C4116CD6-E454-D503-0B8E-9F444CD083F6}"/>
          </ac:picMkLst>
        </pc:picChg>
      </pc:sldChg>
      <pc:sldChg chg="addSp delSp modSp mod">
        <pc:chgData name="Jaana Kokkonen" userId="fd0ea1af-346e-4258-bc54-cec630bd1122" providerId="ADAL" clId="{9797EBC8-05EA-4F65-AFF8-E3CFA4B9E53F}" dt="2024-01-02T12:24:51.663" v="726" actId="14100"/>
        <pc:sldMkLst>
          <pc:docMk/>
          <pc:sldMk cId="2873170525" sldId="735"/>
        </pc:sldMkLst>
        <pc:spChg chg="mod">
          <ac:chgData name="Jaana Kokkonen" userId="fd0ea1af-346e-4258-bc54-cec630bd1122" providerId="ADAL" clId="{9797EBC8-05EA-4F65-AFF8-E3CFA4B9E53F}" dt="2024-01-02T09:01:26.323" v="1"/>
          <ac:spMkLst>
            <pc:docMk/>
            <pc:sldMk cId="2873170525" sldId="735"/>
            <ac:spMk id="2" creationId="{0ED20BD9-FD55-BF00-1539-873960202B37}"/>
          </ac:spMkLst>
        </pc:spChg>
        <pc:spChg chg="mod">
          <ac:chgData name="Jaana Kokkonen" userId="fd0ea1af-346e-4258-bc54-cec630bd1122" providerId="ADAL" clId="{9797EBC8-05EA-4F65-AFF8-E3CFA4B9E53F}" dt="2024-01-02T11:59:30.766" v="500" actId="20577"/>
          <ac:spMkLst>
            <pc:docMk/>
            <pc:sldMk cId="2873170525" sldId="735"/>
            <ac:spMk id="9" creationId="{3F09D707-1E00-4456-9A0B-B699EB3A3474}"/>
          </ac:spMkLst>
        </pc:spChg>
        <pc:picChg chg="del">
          <ac:chgData name="Jaana Kokkonen" userId="fd0ea1af-346e-4258-bc54-cec630bd1122" providerId="ADAL" clId="{9797EBC8-05EA-4F65-AFF8-E3CFA4B9E53F}" dt="2024-01-02T12:09:52.221" v="503" actId="478"/>
          <ac:picMkLst>
            <pc:docMk/>
            <pc:sldMk cId="2873170525" sldId="735"/>
            <ac:picMk id="3" creationId="{B6FC178E-9853-682B-FC48-3695BAD36043}"/>
          </ac:picMkLst>
        </pc:picChg>
        <pc:picChg chg="add mod">
          <ac:chgData name="Jaana Kokkonen" userId="fd0ea1af-346e-4258-bc54-cec630bd1122" providerId="ADAL" clId="{9797EBC8-05EA-4F65-AFF8-E3CFA4B9E53F}" dt="2024-01-02T12:24:51.663" v="726" actId="14100"/>
          <ac:picMkLst>
            <pc:docMk/>
            <pc:sldMk cId="2873170525" sldId="735"/>
            <ac:picMk id="4" creationId="{3207208D-1607-2E28-9BB4-08F625A7C193}"/>
          </ac:picMkLst>
        </pc:picChg>
      </pc:sldChg>
      <pc:sldChg chg="addSp delSp modSp mod">
        <pc:chgData name="Jaana Kokkonen" userId="fd0ea1af-346e-4258-bc54-cec630bd1122" providerId="ADAL" clId="{9797EBC8-05EA-4F65-AFF8-E3CFA4B9E53F}" dt="2024-01-02T11:51:12.113" v="429" actId="20577"/>
        <pc:sldMkLst>
          <pc:docMk/>
          <pc:sldMk cId="2908364596" sldId="765"/>
        </pc:sldMkLst>
        <pc:spChg chg="mod">
          <ac:chgData name="Jaana Kokkonen" userId="fd0ea1af-346e-4258-bc54-cec630bd1122" providerId="ADAL" clId="{9797EBC8-05EA-4F65-AFF8-E3CFA4B9E53F}" dt="2024-01-02T09:01:26.323" v="1"/>
          <ac:spMkLst>
            <pc:docMk/>
            <pc:sldMk cId="2908364596" sldId="765"/>
            <ac:spMk id="5" creationId="{5C9C48A9-D581-ED98-25DF-CAE3BD55FC06}"/>
          </ac:spMkLst>
        </pc:spChg>
        <pc:spChg chg="mod">
          <ac:chgData name="Jaana Kokkonen" userId="fd0ea1af-346e-4258-bc54-cec630bd1122" providerId="ADAL" clId="{9797EBC8-05EA-4F65-AFF8-E3CFA4B9E53F}" dt="2024-01-02T11:51:12.113" v="429" actId="20577"/>
          <ac:spMkLst>
            <pc:docMk/>
            <pc:sldMk cId="2908364596" sldId="765"/>
            <ac:spMk id="9" creationId="{3F09D707-1E00-4456-9A0B-B699EB3A3474}"/>
          </ac:spMkLst>
        </pc:spChg>
        <pc:picChg chg="del">
          <ac:chgData name="Jaana Kokkonen" userId="fd0ea1af-346e-4258-bc54-cec630bd1122" providerId="ADAL" clId="{9797EBC8-05EA-4F65-AFF8-E3CFA4B9E53F}" dt="2024-01-02T11:49:39.058" v="404" actId="478"/>
          <ac:picMkLst>
            <pc:docMk/>
            <pc:sldMk cId="2908364596" sldId="765"/>
            <ac:picMk id="2" creationId="{B537AEA3-773D-26E4-8923-D9EC6A348FEE}"/>
          </ac:picMkLst>
        </pc:picChg>
        <pc:picChg chg="add mod">
          <ac:chgData name="Jaana Kokkonen" userId="fd0ea1af-346e-4258-bc54-cec630bd1122" providerId="ADAL" clId="{9797EBC8-05EA-4F65-AFF8-E3CFA4B9E53F}" dt="2024-01-02T11:50:56.964" v="427" actId="962"/>
          <ac:picMkLst>
            <pc:docMk/>
            <pc:sldMk cId="2908364596" sldId="765"/>
            <ac:picMk id="3" creationId="{F4743A00-928E-29C7-2AF5-1C7B2B8164E0}"/>
          </ac:picMkLst>
        </pc:picChg>
      </pc:sldChg>
      <pc:sldChg chg="modSp mod">
        <pc:chgData name="Jaana Kokkonen" userId="fd0ea1af-346e-4258-bc54-cec630bd1122" providerId="ADAL" clId="{9797EBC8-05EA-4F65-AFF8-E3CFA4B9E53F}" dt="2024-01-02T11:58:18.798" v="496" actId="403"/>
        <pc:sldMkLst>
          <pc:docMk/>
          <pc:sldMk cId="877587201" sldId="766"/>
        </pc:sldMkLst>
        <pc:spChg chg="mod">
          <ac:chgData name="Jaana Kokkonen" userId="fd0ea1af-346e-4258-bc54-cec630bd1122" providerId="ADAL" clId="{9797EBC8-05EA-4F65-AFF8-E3CFA4B9E53F}" dt="2024-01-02T11:53:48.471" v="464" actId="20577"/>
          <ac:spMkLst>
            <pc:docMk/>
            <pc:sldMk cId="877587201" sldId="766"/>
            <ac:spMk id="3" creationId="{9DA287EA-6A63-474E-AE05-E2F2D0D5361D}"/>
          </ac:spMkLst>
        </pc:spChg>
        <pc:spChg chg="mod">
          <ac:chgData name="Jaana Kokkonen" userId="fd0ea1af-346e-4258-bc54-cec630bd1122" providerId="ADAL" clId="{9797EBC8-05EA-4F65-AFF8-E3CFA4B9E53F}" dt="2024-01-02T09:01:26.323" v="1"/>
          <ac:spMkLst>
            <pc:docMk/>
            <pc:sldMk cId="877587201" sldId="766"/>
            <ac:spMk id="4" creationId="{86F433A4-7CAD-37F8-7428-38952291F9A3}"/>
          </ac:spMkLst>
        </pc:spChg>
        <pc:graphicFrameChg chg="mod modGraphic">
          <ac:chgData name="Jaana Kokkonen" userId="fd0ea1af-346e-4258-bc54-cec630bd1122" providerId="ADAL" clId="{9797EBC8-05EA-4F65-AFF8-E3CFA4B9E53F}" dt="2024-01-02T11:58:18.798" v="496" actId="403"/>
          <ac:graphicFrameMkLst>
            <pc:docMk/>
            <pc:sldMk cId="877587201" sldId="766"/>
            <ac:graphicFrameMk id="2" creationId="{D836447B-654E-4832-94CB-AD3AF21E7D68}"/>
          </ac:graphicFrameMkLst>
        </pc:graphicFrameChg>
      </pc:sldChg>
      <pc:sldChg chg="addSp delSp modSp mod">
        <pc:chgData name="Jaana Kokkonen" userId="fd0ea1af-346e-4258-bc54-cec630bd1122" providerId="ADAL" clId="{9797EBC8-05EA-4F65-AFF8-E3CFA4B9E53F}" dt="2024-01-02T12:23:59.779" v="725"/>
        <pc:sldMkLst>
          <pc:docMk/>
          <pc:sldMk cId="1222682288" sldId="767"/>
        </pc:sldMkLst>
        <pc:spChg chg="mod">
          <ac:chgData name="Jaana Kokkonen" userId="fd0ea1af-346e-4258-bc54-cec630bd1122" providerId="ADAL" clId="{9797EBC8-05EA-4F65-AFF8-E3CFA4B9E53F}" dt="2024-01-02T12:12:41.891" v="665" actId="20577"/>
          <ac:spMkLst>
            <pc:docMk/>
            <pc:sldMk cId="1222682288" sldId="767"/>
            <ac:spMk id="3" creationId="{9DA287EA-6A63-474E-AE05-E2F2D0D5361D}"/>
          </ac:spMkLst>
        </pc:spChg>
        <pc:spChg chg="mod">
          <ac:chgData name="Jaana Kokkonen" userId="fd0ea1af-346e-4258-bc54-cec630bd1122" providerId="ADAL" clId="{9797EBC8-05EA-4F65-AFF8-E3CFA4B9E53F}" dt="2024-01-02T09:01:26.323" v="1"/>
          <ac:spMkLst>
            <pc:docMk/>
            <pc:sldMk cId="1222682288" sldId="767"/>
            <ac:spMk id="4" creationId="{86F433A4-7CAD-37F8-7428-38952291F9A3}"/>
          </ac:spMkLst>
        </pc:spChg>
        <pc:spChg chg="mod">
          <ac:chgData name="Jaana Kokkonen" userId="fd0ea1af-346e-4258-bc54-cec630bd1122" providerId="ADAL" clId="{9797EBC8-05EA-4F65-AFF8-E3CFA4B9E53F}" dt="2024-01-02T12:19:27.106" v="693" actId="1076"/>
          <ac:spMkLst>
            <pc:docMk/>
            <pc:sldMk cId="1222682288" sldId="767"/>
            <ac:spMk id="8" creationId="{D194FB8C-DD62-45FF-B965-F65FCBFD83D8}"/>
          </ac:spMkLst>
        </pc:spChg>
        <pc:graphicFrameChg chg="add mod modGraphic">
          <ac:chgData name="Jaana Kokkonen" userId="fd0ea1af-346e-4258-bc54-cec630bd1122" providerId="ADAL" clId="{9797EBC8-05EA-4F65-AFF8-E3CFA4B9E53F}" dt="2024-01-02T12:23:59.779" v="725"/>
          <ac:graphicFrameMkLst>
            <pc:docMk/>
            <pc:sldMk cId="1222682288" sldId="767"/>
            <ac:graphicFrameMk id="2" creationId="{BCAF2ACB-A84A-CC2A-88BE-932F72995C9E}"/>
          </ac:graphicFrameMkLst>
        </pc:graphicFrameChg>
        <pc:graphicFrameChg chg="del">
          <ac:chgData name="Jaana Kokkonen" userId="fd0ea1af-346e-4258-bc54-cec630bd1122" providerId="ADAL" clId="{9797EBC8-05EA-4F65-AFF8-E3CFA4B9E53F}" dt="2024-01-02T12:16:56.647" v="667" actId="478"/>
          <ac:graphicFrameMkLst>
            <pc:docMk/>
            <pc:sldMk cId="1222682288" sldId="767"/>
            <ac:graphicFrameMk id="5" creationId="{1596E71D-31DE-CB22-DF22-2C85C2AA6A2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3B138-173C-46F0-B529-FC07560AB81E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9C122-1841-446F-A209-09DB18BC1F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29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03461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76600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772216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933815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1124852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659717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111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1975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96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4098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895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8286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129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22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31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81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8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474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3519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753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103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05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523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762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978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03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95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62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  <p:sldLayoutId id="2147483735" r:id="rId19"/>
    <p:sldLayoutId id="2147483736" r:id="rId20"/>
    <p:sldLayoutId id="2147483737" r:id="rId2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188640"/>
            <a:ext cx="10585176" cy="936104"/>
          </a:xfrm>
        </p:spPr>
        <p:txBody>
          <a:bodyPr/>
          <a:lstStyle/>
          <a:p>
            <a:r>
              <a:rPr lang="fi-FI" dirty="0"/>
              <a:t>Työpaikat toimialoittain Etelä-Savossa 2019 - 2022 (TOL 2008)</a:t>
            </a:r>
            <a:r>
              <a:rPr lang="fi-FI" sz="2400" b="0" dirty="0"/>
              <a:t> </a:t>
            </a:r>
            <a:br>
              <a:rPr lang="fi-FI" sz="2400" b="0" dirty="0"/>
            </a:br>
            <a:r>
              <a:rPr lang="fi-FI" sz="2000" b="0" dirty="0"/>
              <a:t>(Etelä-Savossa työpaikkoja yhteensä vuonna 2022: 49 487 kappaletta)</a:t>
            </a:r>
            <a:endParaRPr lang="fi-FI" b="0" dirty="0"/>
          </a:p>
        </p:txBody>
      </p:sp>
      <p:sp>
        <p:nvSpPr>
          <p:cNvPr id="5" name="Title 11">
            <a:extLst>
              <a:ext uri="{FF2B5EF4-FFF2-40B4-BE49-F238E27FC236}">
                <a16:creationId xmlns:a16="http://schemas.microsoft.com/office/drawing/2014/main" id="{666ECD0A-4E21-AA71-E1B2-C5AEB43F34F3}"/>
              </a:ext>
            </a:extLst>
          </p:cNvPr>
          <p:cNvSpPr txBox="1">
            <a:spLocks/>
          </p:cNvSpPr>
          <p:nvPr/>
        </p:nvSpPr>
        <p:spPr bwMode="auto">
          <a:xfrm>
            <a:off x="623392" y="6508576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</a:t>
            </a: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Tilastokeskus, työssäkäyntitilasto, 1.1.2023 aluejako 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2.1.2024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3" name="Kuva 2" descr="Palkkikaavio: Työpaikat toimialoittain Etelä-Savossa 2019-2022. Eniten työpaikkoja on terveys- ja sosiaalipalvelujen toimialalla, vuonna 2022 niitä oli 12 581. Luku on noussut 574 kappaleen verran edellisen vuoden luvusta, joka oli 12 007.">
            <a:extLst>
              <a:ext uri="{FF2B5EF4-FFF2-40B4-BE49-F238E27FC236}">
                <a16:creationId xmlns:a16="http://schemas.microsoft.com/office/drawing/2014/main" id="{1A31F618-B493-6FC8-94FF-FB01D81313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344" y="1556792"/>
            <a:ext cx="9967824" cy="434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504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188640"/>
            <a:ext cx="11305256" cy="576064"/>
          </a:xfrm>
        </p:spPr>
        <p:txBody>
          <a:bodyPr/>
          <a:lstStyle/>
          <a:p>
            <a:r>
              <a:rPr lang="fi-FI" dirty="0"/>
              <a:t>Työpaikat suurimmilla toimialoilla Etelä-Savossa 2007 - 2022 (TOL 2008)</a:t>
            </a:r>
            <a:endParaRPr lang="fi-FI" b="0" dirty="0"/>
          </a:p>
        </p:txBody>
      </p:sp>
      <p:pic>
        <p:nvPicPr>
          <p:cNvPr id="2" name="Kuva 1" descr="Viivakaavio: Työpaikat suurimmilla toimialoilla Etelä-Savossa 2007-2022. Eniten työpaikkoja on terveys- ja sosiaalipalvelujen toimialalla, vuonna 2022 niitä oli 12 581. Tämä on ainut suurimmista toimialoista Etelä-Savossa, missä työpaikkojen määrä on noussut selkeästi, vaikkakin myös teollisuuden työpaikkojen määrä hieman nousi edellisvuodesta ollen 6 960 vuonna 2022.">
            <a:extLst>
              <a:ext uri="{FF2B5EF4-FFF2-40B4-BE49-F238E27FC236}">
                <a16:creationId xmlns:a16="http://schemas.microsoft.com/office/drawing/2014/main" id="{359C05DA-887F-0644-4B7F-1F15460120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400" y="1124744"/>
            <a:ext cx="9620606" cy="4913930"/>
          </a:xfrm>
          <a:prstGeom prst="rect">
            <a:avLst/>
          </a:prstGeom>
        </p:spPr>
      </p:pic>
      <p:sp>
        <p:nvSpPr>
          <p:cNvPr id="4" name="Title 11">
            <a:extLst>
              <a:ext uri="{FF2B5EF4-FFF2-40B4-BE49-F238E27FC236}">
                <a16:creationId xmlns:a16="http://schemas.microsoft.com/office/drawing/2014/main" id="{64CD350E-AFA0-9995-D968-2441E6646540}"/>
              </a:ext>
            </a:extLst>
          </p:cNvPr>
          <p:cNvSpPr txBox="1">
            <a:spLocks/>
          </p:cNvSpPr>
          <p:nvPr/>
        </p:nvSpPr>
        <p:spPr bwMode="auto">
          <a:xfrm>
            <a:off x="623392" y="6508576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</a:t>
            </a: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Tilastokeskus, työssäkäyntitilasto, 1.1.2023 aluejako 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2.1.2024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1172917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1">
            <a:extLst>
              <a:ext uri="{FF2B5EF4-FFF2-40B4-BE49-F238E27FC236}">
                <a16:creationId xmlns:a16="http://schemas.microsoft.com/office/drawing/2014/main" id="{3F09D707-1E00-4456-9A0B-B699EB3A347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23392" y="332656"/>
            <a:ext cx="8712968" cy="5167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Terveys- ja sosiaalipalvelujen työpaikkojen osuus kaikista työpaikoista maakunnittain 2022, %</a:t>
            </a:r>
            <a:endParaRPr kumimoji="0" lang="fi-FI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1">
            <a:extLst>
              <a:ext uri="{FF2B5EF4-FFF2-40B4-BE49-F238E27FC236}">
                <a16:creationId xmlns:a16="http://schemas.microsoft.com/office/drawing/2014/main" id="{5C9C48A9-D581-ED98-25DF-CAE3BD55FC06}"/>
              </a:ext>
            </a:extLst>
          </p:cNvPr>
          <p:cNvSpPr txBox="1">
            <a:spLocks/>
          </p:cNvSpPr>
          <p:nvPr/>
        </p:nvSpPr>
        <p:spPr bwMode="auto">
          <a:xfrm>
            <a:off x="623392" y="6508576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työssäkäyntitilasto, 1.1.2023 aluejako 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2.1.2024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3" name="Kuva 2" descr="Pylväskaavio: Terveys- ja sosiaalipalvelujen työpaikkojen osuus kaikista työpaikoista maakunnittain vuonna 2022. Suurin osuus oli Etelä-Savossa, 25,4 prosenttia ja pienin Uudellamaalla, 13,7 prosenttia. Koko maassa keskimäärin osuus oli 17,7 prosenttia.">
            <a:extLst>
              <a:ext uri="{FF2B5EF4-FFF2-40B4-BE49-F238E27FC236}">
                <a16:creationId xmlns:a16="http://schemas.microsoft.com/office/drawing/2014/main" id="{F4743A00-928E-29C7-2AF5-1C7B2B8164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637" y="1484784"/>
            <a:ext cx="9577064" cy="4859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364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1">
            <a:extLst>
              <a:ext uri="{FF2B5EF4-FFF2-40B4-BE49-F238E27FC236}">
                <a16:creationId xmlns:a16="http://schemas.microsoft.com/office/drawing/2014/main" id="{9DA287EA-6A63-474E-AE05-E2F2D0D5361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23392" y="260648"/>
            <a:ext cx="10657184" cy="5167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Terveys- ja sosiaalipalvelujen työpaikat sekä niiden osuus kaikista työpaikoista maakunnittain 2022</a:t>
            </a:r>
            <a:endParaRPr kumimoji="0" lang="fi-FI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D836447B-654E-4832-94CB-AD3AF21E7D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99412"/>
              </p:ext>
            </p:extLst>
          </p:nvPr>
        </p:nvGraphicFramePr>
        <p:xfrm>
          <a:off x="1631505" y="1412776"/>
          <a:ext cx="8208911" cy="4853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1250">
                  <a:extLst>
                    <a:ext uri="{9D8B030D-6E8A-4147-A177-3AD203B41FA5}">
                      <a16:colId xmlns:a16="http://schemas.microsoft.com/office/drawing/2014/main" val="1160308547"/>
                    </a:ext>
                  </a:extLst>
                </a:gridCol>
                <a:gridCol w="1859489">
                  <a:extLst>
                    <a:ext uri="{9D8B030D-6E8A-4147-A177-3AD203B41FA5}">
                      <a16:colId xmlns:a16="http://schemas.microsoft.com/office/drawing/2014/main" val="2285125935"/>
                    </a:ext>
                  </a:extLst>
                </a:gridCol>
                <a:gridCol w="2415285">
                  <a:extLst>
                    <a:ext uri="{9D8B030D-6E8A-4147-A177-3AD203B41FA5}">
                      <a16:colId xmlns:a16="http://schemas.microsoft.com/office/drawing/2014/main" val="3019005919"/>
                    </a:ext>
                  </a:extLst>
                </a:gridCol>
                <a:gridCol w="2092887">
                  <a:extLst>
                    <a:ext uri="{9D8B030D-6E8A-4147-A177-3AD203B41FA5}">
                      <a16:colId xmlns:a16="http://schemas.microsoft.com/office/drawing/2014/main" val="1519204089"/>
                    </a:ext>
                  </a:extLst>
                </a:gridCol>
              </a:tblGrid>
              <a:tr h="243821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Alue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Työpaikat yhteensä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Q Terveys- ja sosiaali-palvelut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Osuus kaikista työpaikoista, 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26610518"/>
                  </a:ext>
                </a:extLst>
              </a:tr>
              <a:tr h="13179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Uusimaa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fi-FI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861 432</a:t>
                      </a:r>
                    </a:p>
                  </a:txBody>
                  <a:tcPr marL="7620" marR="612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118 049</a:t>
                      </a:r>
                    </a:p>
                  </a:txBody>
                  <a:tcPr marL="7620" marR="90000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67016564"/>
                  </a:ext>
                </a:extLst>
              </a:tr>
              <a:tr h="13179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KOKO MAA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fi-FI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2 423 548</a:t>
                      </a:r>
                    </a:p>
                  </a:txBody>
                  <a:tcPr marL="7620" marR="612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429 856</a:t>
                      </a:r>
                    </a:p>
                  </a:txBody>
                  <a:tcPr marL="7620" marR="90000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66704650"/>
                  </a:ext>
                </a:extLst>
              </a:tr>
              <a:tr h="13179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Pohjanmaa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fi-FI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80 046</a:t>
                      </a:r>
                    </a:p>
                  </a:txBody>
                  <a:tcPr marL="7620" marR="612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14 688</a:t>
                      </a:r>
                    </a:p>
                  </a:txBody>
                  <a:tcPr marL="7620" marR="90000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7701324"/>
                  </a:ext>
                </a:extLst>
              </a:tr>
              <a:tr h="13179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Kanta-Häme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fi-FI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64 541</a:t>
                      </a:r>
                    </a:p>
                  </a:txBody>
                  <a:tcPr marL="7620" marR="612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11 866</a:t>
                      </a:r>
                    </a:p>
                  </a:txBody>
                  <a:tcPr marL="7620" marR="90000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86317385"/>
                  </a:ext>
                </a:extLst>
              </a:tr>
              <a:tr h="13179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Pirkanmaa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fi-FI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229 761</a:t>
                      </a:r>
                    </a:p>
                  </a:txBody>
                  <a:tcPr marL="7620" marR="612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42 289</a:t>
                      </a:r>
                    </a:p>
                  </a:txBody>
                  <a:tcPr marL="7620" marR="90000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78169444"/>
                  </a:ext>
                </a:extLst>
              </a:tr>
              <a:tr h="13179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Ahvenanmaa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fi-FI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15 455</a:t>
                      </a:r>
                    </a:p>
                  </a:txBody>
                  <a:tcPr marL="7620" marR="612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2 893</a:t>
                      </a:r>
                    </a:p>
                  </a:txBody>
                  <a:tcPr marL="7620" marR="90000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64901679"/>
                  </a:ext>
                </a:extLst>
              </a:tr>
              <a:tr h="13179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Keski-Suomi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fi-FI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108 116</a:t>
                      </a:r>
                    </a:p>
                  </a:txBody>
                  <a:tcPr marL="7620" marR="612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20 579</a:t>
                      </a:r>
                    </a:p>
                  </a:txBody>
                  <a:tcPr marL="7620" marR="90000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65958271"/>
                  </a:ext>
                </a:extLst>
              </a:tr>
              <a:tr h="13179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Etelä-Karjala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fi-FI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47 236</a:t>
                      </a:r>
                    </a:p>
                  </a:txBody>
                  <a:tcPr marL="7620" marR="612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8 997</a:t>
                      </a:r>
                    </a:p>
                  </a:txBody>
                  <a:tcPr marL="7620" marR="90000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03190148"/>
                  </a:ext>
                </a:extLst>
              </a:tr>
              <a:tr h="13179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Varsinais-Suomi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fi-FI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206 461</a:t>
                      </a:r>
                    </a:p>
                  </a:txBody>
                  <a:tcPr marL="7620" marR="612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39 650</a:t>
                      </a:r>
                    </a:p>
                  </a:txBody>
                  <a:tcPr marL="7620" marR="90000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5902645"/>
                  </a:ext>
                </a:extLst>
              </a:tr>
              <a:tr h="13179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Satakunta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fi-FI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86 076</a:t>
                      </a:r>
                    </a:p>
                  </a:txBody>
                  <a:tcPr marL="7620" marR="612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16 904</a:t>
                      </a:r>
                    </a:p>
                  </a:txBody>
                  <a:tcPr marL="7620" marR="90000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41563621"/>
                  </a:ext>
                </a:extLst>
              </a:tr>
              <a:tr h="13179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Päijät-Häme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fi-FI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76 740</a:t>
                      </a:r>
                    </a:p>
                  </a:txBody>
                  <a:tcPr marL="7620" marR="612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15 295</a:t>
                      </a:r>
                    </a:p>
                  </a:txBody>
                  <a:tcPr marL="7620" marR="90000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19333596"/>
                  </a:ext>
                </a:extLst>
              </a:tr>
              <a:tr h="13179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Kymenlaakso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fi-FI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60 726</a:t>
                      </a:r>
                    </a:p>
                  </a:txBody>
                  <a:tcPr marL="7620" marR="612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12 269</a:t>
                      </a:r>
                    </a:p>
                  </a:txBody>
                  <a:tcPr marL="7620" marR="90000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33851712"/>
                  </a:ext>
                </a:extLst>
              </a:tr>
              <a:tr h="13179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Pohjois-Pohjanmaa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fi-FI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170 662</a:t>
                      </a:r>
                    </a:p>
                  </a:txBody>
                  <a:tcPr marL="7620" marR="612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34 983</a:t>
                      </a:r>
                    </a:p>
                  </a:txBody>
                  <a:tcPr marL="7620" marR="90000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85933732"/>
                  </a:ext>
                </a:extLst>
              </a:tr>
              <a:tr h="13179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Pohjois-Karjala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fi-FI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61 055</a:t>
                      </a:r>
                    </a:p>
                  </a:txBody>
                  <a:tcPr marL="7620" marR="612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12 730</a:t>
                      </a:r>
                    </a:p>
                  </a:txBody>
                  <a:tcPr marL="7620" marR="90000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99248158"/>
                  </a:ext>
                </a:extLst>
              </a:tr>
              <a:tr h="13179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Lappi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fi-FI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72 505</a:t>
                      </a:r>
                    </a:p>
                  </a:txBody>
                  <a:tcPr marL="7620" marR="612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15 321</a:t>
                      </a:r>
                    </a:p>
                  </a:txBody>
                  <a:tcPr marL="7620" marR="90000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4234088"/>
                  </a:ext>
                </a:extLst>
              </a:tr>
              <a:tr h="13179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Kainuu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fi-FI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27 364</a:t>
                      </a:r>
                    </a:p>
                  </a:txBody>
                  <a:tcPr marL="7620" marR="612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5 806</a:t>
                      </a:r>
                    </a:p>
                  </a:txBody>
                  <a:tcPr marL="7620" marR="90000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57119960"/>
                  </a:ext>
                </a:extLst>
              </a:tr>
              <a:tr h="13179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Pohjois-Savo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fi-FI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99 836</a:t>
                      </a:r>
                    </a:p>
                  </a:txBody>
                  <a:tcPr marL="7620" marR="612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21 673</a:t>
                      </a:r>
                    </a:p>
                  </a:txBody>
                  <a:tcPr marL="7620" marR="90000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94431547"/>
                  </a:ext>
                </a:extLst>
              </a:tr>
              <a:tr h="13179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Etelä-Pohjanmaa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fi-FI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77 557</a:t>
                      </a:r>
                    </a:p>
                  </a:txBody>
                  <a:tcPr marL="7620" marR="612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16 916</a:t>
                      </a:r>
                    </a:p>
                  </a:txBody>
                  <a:tcPr marL="7620" marR="90000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04516465"/>
                  </a:ext>
                </a:extLst>
              </a:tr>
              <a:tr h="13179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Keski-Pohjanmaa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fi-FI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28 492</a:t>
                      </a:r>
                    </a:p>
                  </a:txBody>
                  <a:tcPr marL="7620" marR="612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6 367</a:t>
                      </a:r>
                    </a:p>
                  </a:txBody>
                  <a:tcPr marL="7620" marR="90000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61452428"/>
                  </a:ext>
                </a:extLst>
              </a:tr>
              <a:tr h="13179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Etelä-Savo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fi-FI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49 487</a:t>
                      </a:r>
                    </a:p>
                  </a:txBody>
                  <a:tcPr marL="7620" marR="612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12 581</a:t>
                      </a:r>
                    </a:p>
                  </a:txBody>
                  <a:tcPr marL="7620" marR="90000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09847190"/>
                  </a:ext>
                </a:extLst>
              </a:tr>
            </a:tbl>
          </a:graphicData>
        </a:graphic>
      </p:graphicFrame>
      <p:sp>
        <p:nvSpPr>
          <p:cNvPr id="6" name="Nuoli: Oikea 5">
            <a:extLst>
              <a:ext uri="{FF2B5EF4-FFF2-40B4-BE49-F238E27FC236}">
                <a16:creationId xmlns:a16="http://schemas.microsoft.com/office/drawing/2014/main" id="{5B8976FE-0C99-47FA-89F6-74D61A59B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11424" y="2060848"/>
            <a:ext cx="576064" cy="28803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Nuoli: Oikea 7">
            <a:extLst>
              <a:ext uri="{FF2B5EF4-FFF2-40B4-BE49-F238E27FC236}">
                <a16:creationId xmlns:a16="http://schemas.microsoft.com/office/drawing/2014/main" id="{D194FB8C-DD62-45FF-B965-F65FCBFD83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11424" y="6014493"/>
            <a:ext cx="576064" cy="28803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11">
            <a:extLst>
              <a:ext uri="{FF2B5EF4-FFF2-40B4-BE49-F238E27FC236}">
                <a16:creationId xmlns:a16="http://schemas.microsoft.com/office/drawing/2014/main" id="{86F433A4-7CAD-37F8-7428-38952291F9A3}"/>
              </a:ext>
            </a:extLst>
          </p:cNvPr>
          <p:cNvSpPr txBox="1">
            <a:spLocks/>
          </p:cNvSpPr>
          <p:nvPr/>
        </p:nvSpPr>
        <p:spPr bwMode="auto">
          <a:xfrm>
            <a:off x="623392" y="6508576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työssäkäyntitilasto, 1.1.2023 aluejako 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2.1.2024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877587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1">
            <a:extLst>
              <a:ext uri="{FF2B5EF4-FFF2-40B4-BE49-F238E27FC236}">
                <a16:creationId xmlns:a16="http://schemas.microsoft.com/office/drawing/2014/main" id="{3F09D707-1E00-4456-9A0B-B699EB3A347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67408" y="332656"/>
            <a:ext cx="8712968" cy="5167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1" i="0" u="none" strike="noStrike" kern="0" cap="none" spc="0" normalizeH="0" baseline="0" noProof="0" dirty="0">
                <a:ln>
                  <a:noFill/>
                </a:ln>
                <a:solidFill>
                  <a:srgbClr val="2D3787"/>
                </a:solidFill>
                <a:effectLst/>
                <a:uLnTx/>
                <a:uFillTx/>
                <a:latin typeface="Times New Roman"/>
                <a:ea typeface="+mj-ea"/>
                <a:cs typeface="Arial"/>
              </a:rPr>
              <a:t>Terveys- ja sosiaalipalvelujen työpaikkojen osuus kaikista työpaikoista alueittain 2021 - 2022, %</a:t>
            </a:r>
            <a:endParaRPr kumimoji="0" lang="fi-FI" sz="1800" b="1" i="0" u="none" strike="noStrike" kern="0" cap="none" spc="0" normalizeH="0" baseline="0" noProof="0" dirty="0">
              <a:ln>
                <a:noFill/>
              </a:ln>
              <a:solidFill>
                <a:srgbClr val="2D3787"/>
              </a:solidFill>
              <a:effectLst/>
              <a:uLnTx/>
              <a:uFillTx/>
              <a:latin typeface="Times New Roman"/>
              <a:ea typeface="+mj-ea"/>
              <a:cs typeface="Arial"/>
            </a:endParaRPr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id="{0ED20BD9-FD55-BF00-1539-873960202B37}"/>
              </a:ext>
            </a:extLst>
          </p:cNvPr>
          <p:cNvSpPr txBox="1">
            <a:spLocks/>
          </p:cNvSpPr>
          <p:nvPr/>
        </p:nvSpPr>
        <p:spPr bwMode="auto">
          <a:xfrm>
            <a:off x="623392" y="6508576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työssäkäyntitilasto, 1.1.2023 aluejako 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2.1.2024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4" name="Kuva 3" descr="Pylväskaavio: Terveys- ja sosiaalipalvelujen työpaikkojen osuus kaikista työpaikoista maakunnittain 2021-2022. Suurin osuus vuonna 2022 oli Etelä-Savossa, 25,4 prosenttia (vuonna 2021: 24,3 prosenttia) ja pienin Uudellamaalla, 13,7 prosenttia (vuonna 2021: 14,0 prosenttia). Vuonna 2022 koko maassa keskimäärin osuus oli 17,7 prosenttia, joka on sama kuin edellisenä vuotena.">
            <a:extLst>
              <a:ext uri="{FF2B5EF4-FFF2-40B4-BE49-F238E27FC236}">
                <a16:creationId xmlns:a16="http://schemas.microsoft.com/office/drawing/2014/main" id="{3207208D-1607-2E28-9BB4-08F625A7C1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408" y="1484783"/>
            <a:ext cx="9145016" cy="464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170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1">
            <a:extLst>
              <a:ext uri="{FF2B5EF4-FFF2-40B4-BE49-F238E27FC236}">
                <a16:creationId xmlns:a16="http://schemas.microsoft.com/office/drawing/2014/main" id="{9DA287EA-6A63-474E-AE05-E2F2D0D5361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23392" y="260648"/>
            <a:ext cx="10657184" cy="5167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Terveys- ja sosiaalipalvelujen työpaikat sekä niiden osuus kaikista työpaikoista maakunnittain 2021 ja 2022</a:t>
            </a:r>
            <a:endParaRPr kumimoji="0" lang="fi-FI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Nuoli: Oikea 5">
            <a:extLst>
              <a:ext uri="{FF2B5EF4-FFF2-40B4-BE49-F238E27FC236}">
                <a16:creationId xmlns:a16="http://schemas.microsoft.com/office/drawing/2014/main" id="{5B8976FE-0C99-47FA-89F6-74D61A59B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7408" y="2204864"/>
            <a:ext cx="576064" cy="28803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Nuoli: Oikea 7">
            <a:extLst>
              <a:ext uri="{FF2B5EF4-FFF2-40B4-BE49-F238E27FC236}">
                <a16:creationId xmlns:a16="http://schemas.microsoft.com/office/drawing/2014/main" id="{D194FB8C-DD62-45FF-B965-F65FCBFD83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7408" y="4941168"/>
            <a:ext cx="576064" cy="28803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11">
            <a:extLst>
              <a:ext uri="{FF2B5EF4-FFF2-40B4-BE49-F238E27FC236}">
                <a16:creationId xmlns:a16="http://schemas.microsoft.com/office/drawing/2014/main" id="{86F433A4-7CAD-37F8-7428-38952291F9A3}"/>
              </a:ext>
            </a:extLst>
          </p:cNvPr>
          <p:cNvSpPr txBox="1">
            <a:spLocks/>
          </p:cNvSpPr>
          <p:nvPr/>
        </p:nvSpPr>
        <p:spPr bwMode="auto">
          <a:xfrm>
            <a:off x="623392" y="6508576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työssäkäyntitilasto, 1.1.2023 aluejako 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2.1.2024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BCAF2ACB-A84A-CC2A-88BE-932F72995C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597023"/>
              </p:ext>
            </p:extLst>
          </p:nvPr>
        </p:nvGraphicFramePr>
        <p:xfrm>
          <a:off x="1415480" y="1340768"/>
          <a:ext cx="8424935" cy="4991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4267">
                  <a:extLst>
                    <a:ext uri="{9D8B030D-6E8A-4147-A177-3AD203B41FA5}">
                      <a16:colId xmlns:a16="http://schemas.microsoft.com/office/drawing/2014/main" val="1508491843"/>
                    </a:ext>
                  </a:extLst>
                </a:gridCol>
                <a:gridCol w="971524">
                  <a:extLst>
                    <a:ext uri="{9D8B030D-6E8A-4147-A177-3AD203B41FA5}">
                      <a16:colId xmlns:a16="http://schemas.microsoft.com/office/drawing/2014/main" val="3733930866"/>
                    </a:ext>
                  </a:extLst>
                </a:gridCol>
                <a:gridCol w="971524">
                  <a:extLst>
                    <a:ext uri="{9D8B030D-6E8A-4147-A177-3AD203B41FA5}">
                      <a16:colId xmlns:a16="http://schemas.microsoft.com/office/drawing/2014/main" val="1550023946"/>
                    </a:ext>
                  </a:extLst>
                </a:gridCol>
                <a:gridCol w="971524">
                  <a:extLst>
                    <a:ext uri="{9D8B030D-6E8A-4147-A177-3AD203B41FA5}">
                      <a16:colId xmlns:a16="http://schemas.microsoft.com/office/drawing/2014/main" val="2390232728"/>
                    </a:ext>
                  </a:extLst>
                </a:gridCol>
                <a:gridCol w="971524">
                  <a:extLst>
                    <a:ext uri="{9D8B030D-6E8A-4147-A177-3AD203B41FA5}">
                      <a16:colId xmlns:a16="http://schemas.microsoft.com/office/drawing/2014/main" val="3867633799"/>
                    </a:ext>
                  </a:extLst>
                </a:gridCol>
                <a:gridCol w="971524">
                  <a:extLst>
                    <a:ext uri="{9D8B030D-6E8A-4147-A177-3AD203B41FA5}">
                      <a16:colId xmlns:a16="http://schemas.microsoft.com/office/drawing/2014/main" val="3070134509"/>
                    </a:ext>
                  </a:extLst>
                </a:gridCol>
                <a:gridCol w="971524">
                  <a:extLst>
                    <a:ext uri="{9D8B030D-6E8A-4147-A177-3AD203B41FA5}">
                      <a16:colId xmlns:a16="http://schemas.microsoft.com/office/drawing/2014/main" val="1900503384"/>
                    </a:ext>
                  </a:extLst>
                </a:gridCol>
                <a:gridCol w="971524">
                  <a:extLst>
                    <a:ext uri="{9D8B030D-6E8A-4147-A177-3AD203B41FA5}">
                      <a16:colId xmlns:a16="http://schemas.microsoft.com/office/drawing/2014/main" val="3624821594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50" u="none" strike="noStrike" dirty="0">
                          <a:effectLst/>
                        </a:rPr>
                        <a:t>Alue</a:t>
                      </a:r>
                      <a:endParaRPr lang="fi-FI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4929" marT="492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250" u="none" strike="noStrike">
                          <a:effectLst/>
                        </a:rPr>
                        <a:t>Työpaikat yhteensä 2021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4929" marT="492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250" u="none" strike="noStrike" dirty="0">
                          <a:effectLst/>
                        </a:rPr>
                        <a:t>Työpaikat yhteensä 2022</a:t>
                      </a:r>
                      <a:endParaRPr lang="fi-FI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4929" marT="492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250" u="none" strike="noStrike" dirty="0">
                          <a:effectLst/>
                        </a:rPr>
                        <a:t>Työpaikat / Sote-palvelut 2021</a:t>
                      </a:r>
                      <a:endParaRPr lang="fi-FI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4929" marT="492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250" u="none" strike="noStrike" dirty="0">
                          <a:effectLst/>
                        </a:rPr>
                        <a:t>Työpaikat / Sote-palvelut 2022</a:t>
                      </a:r>
                      <a:endParaRPr lang="fi-FI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4929" marT="492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250" u="none" strike="noStrike" dirty="0">
                          <a:effectLst/>
                        </a:rPr>
                        <a:t>Sote-palveluiden määrän muutos</a:t>
                      </a:r>
                      <a:endParaRPr lang="fi-FI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4929" marT="492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250" u="none" strike="noStrike" dirty="0">
                          <a:effectLst/>
                        </a:rPr>
                        <a:t>Sote-palveluiden %-osuus 2021</a:t>
                      </a:r>
                      <a:endParaRPr lang="fi-FI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4929" marT="492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250" u="none" strike="noStrike" dirty="0">
                          <a:effectLst/>
                        </a:rPr>
                        <a:t>Sote-palveluiden %-osuus 2022</a:t>
                      </a:r>
                      <a:endParaRPr lang="fi-FI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4929" marT="4929" marB="0" anchor="ctr"/>
                </a:tc>
                <a:extLst>
                  <a:ext uri="{0D108BD9-81ED-4DB2-BD59-A6C34878D82A}">
                    <a16:rowId xmlns:a16="http://schemas.microsoft.com/office/drawing/2014/main" val="3200482714"/>
                  </a:ext>
                </a:extLst>
              </a:tr>
              <a:tr h="177478">
                <a:tc>
                  <a:txBody>
                    <a:bodyPr/>
                    <a:lstStyle/>
                    <a:p>
                      <a:pPr algn="l" fontAlgn="b"/>
                      <a:r>
                        <a:rPr lang="fi-FI" sz="1250" u="none" strike="noStrike">
                          <a:effectLst/>
                        </a:rPr>
                        <a:t>KOKO MAA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4929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 dirty="0">
                          <a:effectLst/>
                        </a:rPr>
                        <a:t>2 377 126</a:t>
                      </a:r>
                      <a:endParaRPr lang="fi-FI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 dirty="0">
                          <a:effectLst/>
                        </a:rPr>
                        <a:t>2 423 548</a:t>
                      </a:r>
                      <a:endParaRPr lang="fi-FI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421 494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b="1" u="none" strike="noStrike" dirty="0">
                          <a:effectLst/>
                        </a:rPr>
                        <a:t>429 856</a:t>
                      </a:r>
                      <a:endParaRPr lang="fi-FI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b="0" u="none" strike="noStrike" dirty="0">
                          <a:effectLst/>
                        </a:rPr>
                        <a:t>8 362</a:t>
                      </a:r>
                      <a:endParaRPr lang="fi-FI" sz="12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80000" marT="492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u="none" strike="noStrike" dirty="0">
                          <a:effectLst/>
                        </a:rPr>
                        <a:t>17,7</a:t>
                      </a:r>
                      <a:endParaRPr lang="fi-FI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216000" marT="492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b="1" u="none" strike="noStrike" dirty="0">
                          <a:effectLst/>
                        </a:rPr>
                        <a:t>17,7</a:t>
                      </a:r>
                      <a:endParaRPr lang="fi-FI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216000" marT="4929" marB="0" anchor="ctr"/>
                </a:tc>
                <a:extLst>
                  <a:ext uri="{0D108BD9-81ED-4DB2-BD59-A6C34878D82A}">
                    <a16:rowId xmlns:a16="http://schemas.microsoft.com/office/drawing/2014/main" val="2878100746"/>
                  </a:ext>
                </a:extLst>
              </a:tr>
              <a:tr h="192268">
                <a:tc>
                  <a:txBody>
                    <a:bodyPr/>
                    <a:lstStyle/>
                    <a:p>
                      <a:pPr algn="l" fontAlgn="b"/>
                      <a:r>
                        <a:rPr lang="fi-FI" sz="1250" u="none" strike="noStrike">
                          <a:effectLst/>
                        </a:rPr>
                        <a:t>Uusimaa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4929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835 898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 dirty="0">
                          <a:effectLst/>
                        </a:rPr>
                        <a:t>861 432</a:t>
                      </a:r>
                      <a:endParaRPr lang="fi-FI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 dirty="0">
                          <a:effectLst/>
                        </a:rPr>
                        <a:t>116 964</a:t>
                      </a:r>
                      <a:endParaRPr lang="fi-FI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b="1" u="none" strike="noStrike" dirty="0">
                          <a:effectLst/>
                        </a:rPr>
                        <a:t>118 049</a:t>
                      </a:r>
                      <a:endParaRPr lang="fi-FI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b="0" u="none" strike="noStrike" dirty="0">
                          <a:effectLst/>
                        </a:rPr>
                        <a:t>1 085</a:t>
                      </a:r>
                      <a:endParaRPr lang="fi-FI" sz="12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80000" marT="492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u="none" strike="noStrike" dirty="0">
                          <a:effectLst/>
                        </a:rPr>
                        <a:t>14,0</a:t>
                      </a:r>
                      <a:endParaRPr lang="fi-FI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216000" marT="492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b="1" u="none" strike="noStrike" dirty="0">
                          <a:effectLst/>
                        </a:rPr>
                        <a:t>13,7</a:t>
                      </a:r>
                      <a:endParaRPr lang="fi-FI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216000" marT="4929" marB="0" anchor="ctr"/>
                </a:tc>
                <a:extLst>
                  <a:ext uri="{0D108BD9-81ED-4DB2-BD59-A6C34878D82A}">
                    <a16:rowId xmlns:a16="http://schemas.microsoft.com/office/drawing/2014/main" val="1586519048"/>
                  </a:ext>
                </a:extLst>
              </a:tr>
              <a:tr h="184873">
                <a:tc>
                  <a:txBody>
                    <a:bodyPr/>
                    <a:lstStyle/>
                    <a:p>
                      <a:pPr algn="l" fontAlgn="b"/>
                      <a:r>
                        <a:rPr lang="fi-FI" sz="1250" u="none" strike="noStrike">
                          <a:effectLst/>
                        </a:rPr>
                        <a:t>Pirkanmaa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4929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223 301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229 761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 dirty="0">
                          <a:effectLst/>
                        </a:rPr>
                        <a:t>41 262</a:t>
                      </a:r>
                      <a:endParaRPr lang="fi-FI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b="1" u="none" strike="noStrike" dirty="0">
                          <a:effectLst/>
                        </a:rPr>
                        <a:t>42 289</a:t>
                      </a:r>
                      <a:endParaRPr lang="fi-FI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b="0" u="none" strike="noStrike" dirty="0">
                          <a:effectLst/>
                        </a:rPr>
                        <a:t>1 027</a:t>
                      </a:r>
                      <a:endParaRPr lang="fi-FI" sz="12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80000" marT="492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u="none" strike="noStrike">
                          <a:effectLst/>
                        </a:rPr>
                        <a:t>18,5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216000" marT="492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b="1" u="none" strike="noStrike" dirty="0">
                          <a:effectLst/>
                        </a:rPr>
                        <a:t>18,4</a:t>
                      </a:r>
                      <a:endParaRPr lang="fi-FI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216000" marT="4929" marB="0" anchor="ctr"/>
                </a:tc>
                <a:extLst>
                  <a:ext uri="{0D108BD9-81ED-4DB2-BD59-A6C34878D82A}">
                    <a16:rowId xmlns:a16="http://schemas.microsoft.com/office/drawing/2014/main" val="2819696598"/>
                  </a:ext>
                </a:extLst>
              </a:tr>
              <a:tr h="342016">
                <a:tc>
                  <a:txBody>
                    <a:bodyPr/>
                    <a:lstStyle/>
                    <a:p>
                      <a:pPr algn="l" fontAlgn="b"/>
                      <a:r>
                        <a:rPr lang="fi-FI" sz="1250" u="none" strike="noStrike">
                          <a:effectLst/>
                        </a:rPr>
                        <a:t>Varsinais-Suomi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4929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203 130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206 461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38 827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b="1" u="none" strike="noStrike" dirty="0">
                          <a:effectLst/>
                        </a:rPr>
                        <a:t>39 650</a:t>
                      </a:r>
                      <a:endParaRPr lang="fi-FI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b="0" u="none" strike="noStrike" dirty="0">
                          <a:effectLst/>
                        </a:rPr>
                        <a:t>823</a:t>
                      </a:r>
                      <a:endParaRPr lang="fi-FI" sz="12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80000" marT="492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u="none" strike="noStrike" dirty="0">
                          <a:effectLst/>
                        </a:rPr>
                        <a:t>19,1</a:t>
                      </a:r>
                      <a:endParaRPr lang="fi-FI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216000" marT="492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b="1" u="none" strike="noStrike" dirty="0">
                          <a:effectLst/>
                        </a:rPr>
                        <a:t>19,2</a:t>
                      </a:r>
                      <a:endParaRPr lang="fi-FI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216000" marT="4929" marB="0" anchor="ctr"/>
                </a:tc>
                <a:extLst>
                  <a:ext uri="{0D108BD9-81ED-4DB2-BD59-A6C34878D82A}">
                    <a16:rowId xmlns:a16="http://schemas.microsoft.com/office/drawing/2014/main" val="2252926953"/>
                  </a:ext>
                </a:extLst>
              </a:tr>
              <a:tr h="177478">
                <a:tc>
                  <a:txBody>
                    <a:bodyPr/>
                    <a:lstStyle/>
                    <a:p>
                      <a:pPr algn="l" fontAlgn="b"/>
                      <a:r>
                        <a:rPr lang="fi-FI" sz="1250" u="none" strike="noStrike">
                          <a:effectLst/>
                        </a:rPr>
                        <a:t>Pohjois-Pohjanmaa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4929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168 190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170 662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33 875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b="1" u="none" strike="noStrike" dirty="0">
                          <a:effectLst/>
                        </a:rPr>
                        <a:t>34 983</a:t>
                      </a:r>
                      <a:endParaRPr lang="fi-FI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b="0" u="none" strike="noStrike">
                          <a:effectLst/>
                        </a:rPr>
                        <a:t>1 108</a:t>
                      </a:r>
                      <a:endParaRPr lang="fi-FI" sz="125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80000" marT="492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u="none" strike="noStrike">
                          <a:effectLst/>
                        </a:rPr>
                        <a:t>20,1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216000" marT="492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b="1" u="none" strike="noStrike">
                          <a:effectLst/>
                        </a:rPr>
                        <a:t>20,5</a:t>
                      </a:r>
                      <a:endParaRPr lang="fi-FI" sz="12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216000" marT="4929" marB="0" anchor="ctr"/>
                </a:tc>
                <a:extLst>
                  <a:ext uri="{0D108BD9-81ED-4DB2-BD59-A6C34878D82A}">
                    <a16:rowId xmlns:a16="http://schemas.microsoft.com/office/drawing/2014/main" val="866461618"/>
                  </a:ext>
                </a:extLst>
              </a:tr>
              <a:tr h="170083">
                <a:tc>
                  <a:txBody>
                    <a:bodyPr/>
                    <a:lstStyle/>
                    <a:p>
                      <a:pPr algn="l" fontAlgn="b"/>
                      <a:r>
                        <a:rPr lang="fi-FI" sz="1250" u="none" strike="noStrike">
                          <a:effectLst/>
                        </a:rPr>
                        <a:t>Pohjois-Savo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4929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98 851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99 836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21 200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b="1" u="none" strike="noStrike" dirty="0">
                          <a:effectLst/>
                        </a:rPr>
                        <a:t>21 673</a:t>
                      </a:r>
                      <a:endParaRPr lang="fi-FI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b="0" u="none" strike="noStrike" dirty="0">
                          <a:effectLst/>
                        </a:rPr>
                        <a:t>473</a:t>
                      </a:r>
                      <a:endParaRPr lang="fi-FI" sz="12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80000" marT="492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u="none" strike="noStrike">
                          <a:effectLst/>
                        </a:rPr>
                        <a:t>21,4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216000" marT="492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b="1" u="none" strike="noStrike" dirty="0">
                          <a:effectLst/>
                        </a:rPr>
                        <a:t>21,7</a:t>
                      </a:r>
                      <a:endParaRPr lang="fi-FI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216000" marT="4929" marB="0" anchor="ctr"/>
                </a:tc>
                <a:extLst>
                  <a:ext uri="{0D108BD9-81ED-4DB2-BD59-A6C34878D82A}">
                    <a16:rowId xmlns:a16="http://schemas.microsoft.com/office/drawing/2014/main" val="252464249"/>
                  </a:ext>
                </a:extLst>
              </a:tr>
              <a:tr h="170083">
                <a:tc>
                  <a:txBody>
                    <a:bodyPr/>
                    <a:lstStyle/>
                    <a:p>
                      <a:pPr algn="l" fontAlgn="b"/>
                      <a:r>
                        <a:rPr lang="fi-FI" sz="1250" u="none" strike="noStrike">
                          <a:effectLst/>
                        </a:rPr>
                        <a:t>Keski-Suomi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4929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106 337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108 116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20 079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b="1" u="none" strike="noStrike" dirty="0">
                          <a:effectLst/>
                        </a:rPr>
                        <a:t>20 579</a:t>
                      </a:r>
                      <a:endParaRPr lang="fi-FI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b="0" u="none" strike="noStrike" dirty="0">
                          <a:effectLst/>
                        </a:rPr>
                        <a:t>500</a:t>
                      </a:r>
                      <a:endParaRPr lang="fi-FI" sz="12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80000" marT="492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u="none" strike="noStrike">
                          <a:effectLst/>
                        </a:rPr>
                        <a:t>18,9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216000" marT="492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b="1" u="none" strike="noStrike" dirty="0">
                          <a:effectLst/>
                        </a:rPr>
                        <a:t>19,0</a:t>
                      </a:r>
                      <a:endParaRPr lang="fi-FI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216000" marT="4929" marB="0" anchor="ctr"/>
                </a:tc>
                <a:extLst>
                  <a:ext uri="{0D108BD9-81ED-4DB2-BD59-A6C34878D82A}">
                    <a16:rowId xmlns:a16="http://schemas.microsoft.com/office/drawing/2014/main" val="4217458604"/>
                  </a:ext>
                </a:extLst>
              </a:tr>
              <a:tr h="170083">
                <a:tc>
                  <a:txBody>
                    <a:bodyPr/>
                    <a:lstStyle/>
                    <a:p>
                      <a:pPr algn="l" fontAlgn="b"/>
                      <a:r>
                        <a:rPr lang="fi-FI" sz="1250" u="none" strike="noStrike">
                          <a:effectLst/>
                        </a:rPr>
                        <a:t>Etelä-Pohjanmaa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4929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77 255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77 557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16 555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b="1" u="none" strike="noStrike" dirty="0">
                          <a:effectLst/>
                        </a:rPr>
                        <a:t>16 916</a:t>
                      </a:r>
                      <a:endParaRPr lang="fi-FI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b="0" u="none" strike="noStrike">
                          <a:effectLst/>
                        </a:rPr>
                        <a:t>361</a:t>
                      </a:r>
                      <a:endParaRPr lang="fi-FI" sz="125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80000" marT="492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u="none" strike="noStrike">
                          <a:effectLst/>
                        </a:rPr>
                        <a:t>21,4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216000" marT="492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b="1" u="none" strike="noStrike" dirty="0">
                          <a:effectLst/>
                        </a:rPr>
                        <a:t>21,8</a:t>
                      </a:r>
                      <a:endParaRPr lang="fi-FI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216000" marT="4929" marB="0" anchor="ctr"/>
                </a:tc>
                <a:extLst>
                  <a:ext uri="{0D108BD9-81ED-4DB2-BD59-A6C34878D82A}">
                    <a16:rowId xmlns:a16="http://schemas.microsoft.com/office/drawing/2014/main" val="285465813"/>
                  </a:ext>
                </a:extLst>
              </a:tr>
              <a:tr h="170083">
                <a:tc>
                  <a:txBody>
                    <a:bodyPr/>
                    <a:lstStyle/>
                    <a:p>
                      <a:pPr algn="l" fontAlgn="b"/>
                      <a:r>
                        <a:rPr lang="fi-FI" sz="1250" u="none" strike="noStrike">
                          <a:effectLst/>
                        </a:rPr>
                        <a:t>Satakunta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4929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86 075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86 076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16 650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b="1" u="none" strike="noStrike" dirty="0">
                          <a:effectLst/>
                        </a:rPr>
                        <a:t>16 904</a:t>
                      </a:r>
                      <a:endParaRPr lang="fi-FI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b="0" u="none" strike="noStrike" dirty="0">
                          <a:effectLst/>
                        </a:rPr>
                        <a:t>254</a:t>
                      </a:r>
                      <a:endParaRPr lang="fi-FI" sz="12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80000" marT="492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u="none" strike="noStrike">
                          <a:effectLst/>
                        </a:rPr>
                        <a:t>19,3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216000" marT="492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b="1" u="none" strike="noStrike" dirty="0">
                          <a:effectLst/>
                        </a:rPr>
                        <a:t>19,6</a:t>
                      </a:r>
                      <a:endParaRPr lang="fi-FI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216000" marT="4929" marB="0" anchor="ctr"/>
                </a:tc>
                <a:extLst>
                  <a:ext uri="{0D108BD9-81ED-4DB2-BD59-A6C34878D82A}">
                    <a16:rowId xmlns:a16="http://schemas.microsoft.com/office/drawing/2014/main" val="2319346169"/>
                  </a:ext>
                </a:extLst>
              </a:tr>
              <a:tr h="170083">
                <a:tc>
                  <a:txBody>
                    <a:bodyPr/>
                    <a:lstStyle/>
                    <a:p>
                      <a:pPr algn="l" fontAlgn="b"/>
                      <a:r>
                        <a:rPr lang="fi-FI" sz="1250" u="none" strike="noStrike">
                          <a:effectLst/>
                        </a:rPr>
                        <a:t>Lappi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4929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71 138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72 505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14 899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b="1" u="none" strike="noStrike" dirty="0">
                          <a:effectLst/>
                        </a:rPr>
                        <a:t>15 321</a:t>
                      </a:r>
                      <a:endParaRPr lang="fi-FI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b="0" u="none" strike="noStrike" dirty="0">
                          <a:effectLst/>
                        </a:rPr>
                        <a:t>422</a:t>
                      </a:r>
                      <a:endParaRPr lang="fi-FI" sz="12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80000" marT="492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u="none" strike="noStrike">
                          <a:effectLst/>
                        </a:rPr>
                        <a:t>20,9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216000" marT="492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b="1" u="none" strike="noStrike" dirty="0">
                          <a:effectLst/>
                        </a:rPr>
                        <a:t>21,1</a:t>
                      </a:r>
                      <a:endParaRPr lang="fi-FI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216000" marT="4929" marB="0" anchor="ctr"/>
                </a:tc>
                <a:extLst>
                  <a:ext uri="{0D108BD9-81ED-4DB2-BD59-A6C34878D82A}">
                    <a16:rowId xmlns:a16="http://schemas.microsoft.com/office/drawing/2014/main" val="1372906017"/>
                  </a:ext>
                </a:extLst>
              </a:tr>
              <a:tr h="170083">
                <a:tc>
                  <a:txBody>
                    <a:bodyPr/>
                    <a:lstStyle/>
                    <a:p>
                      <a:pPr algn="l" fontAlgn="b"/>
                      <a:r>
                        <a:rPr lang="fi-FI" sz="1250" u="none" strike="noStrike">
                          <a:effectLst/>
                        </a:rPr>
                        <a:t>Päijät-Häme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4929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76 017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76 740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14 798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b="1" u="none" strike="noStrike">
                          <a:effectLst/>
                        </a:rPr>
                        <a:t>15 295</a:t>
                      </a:r>
                      <a:endParaRPr lang="fi-FI" sz="12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b="0" u="none" strike="noStrike" dirty="0">
                          <a:effectLst/>
                        </a:rPr>
                        <a:t>497</a:t>
                      </a:r>
                      <a:endParaRPr lang="fi-FI" sz="12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80000" marT="492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u="none" strike="noStrike">
                          <a:effectLst/>
                        </a:rPr>
                        <a:t>19,5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216000" marT="492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b="1" u="none" strike="noStrike" dirty="0">
                          <a:effectLst/>
                        </a:rPr>
                        <a:t>19,9</a:t>
                      </a:r>
                      <a:endParaRPr lang="fi-FI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216000" marT="4929" marB="0" anchor="ctr"/>
                </a:tc>
                <a:extLst>
                  <a:ext uri="{0D108BD9-81ED-4DB2-BD59-A6C34878D82A}">
                    <a16:rowId xmlns:a16="http://schemas.microsoft.com/office/drawing/2014/main" val="3698778812"/>
                  </a:ext>
                </a:extLst>
              </a:tr>
              <a:tr h="170083">
                <a:tc>
                  <a:txBody>
                    <a:bodyPr/>
                    <a:lstStyle/>
                    <a:p>
                      <a:pPr algn="l" fontAlgn="b"/>
                      <a:r>
                        <a:rPr lang="fi-FI" sz="1250" u="none" strike="noStrike">
                          <a:effectLst/>
                        </a:rPr>
                        <a:t>Pohjanmaa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4929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79 097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80 046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14 489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b="1" u="none" strike="noStrike" dirty="0">
                          <a:effectLst/>
                        </a:rPr>
                        <a:t>14 688</a:t>
                      </a:r>
                      <a:endParaRPr lang="fi-FI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b="0" u="none" strike="noStrike">
                          <a:effectLst/>
                        </a:rPr>
                        <a:t>199</a:t>
                      </a:r>
                      <a:endParaRPr lang="fi-FI" sz="125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80000" marT="492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u="none" strike="noStrike">
                          <a:effectLst/>
                        </a:rPr>
                        <a:t>18,3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216000" marT="492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b="1" u="none" strike="noStrike" dirty="0">
                          <a:effectLst/>
                        </a:rPr>
                        <a:t>18,3</a:t>
                      </a:r>
                      <a:endParaRPr lang="fi-FI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216000" marT="4929" marB="0" anchor="ctr"/>
                </a:tc>
                <a:extLst>
                  <a:ext uri="{0D108BD9-81ED-4DB2-BD59-A6C34878D82A}">
                    <a16:rowId xmlns:a16="http://schemas.microsoft.com/office/drawing/2014/main" val="565944230"/>
                  </a:ext>
                </a:extLst>
              </a:tr>
              <a:tr h="170083">
                <a:tc>
                  <a:txBody>
                    <a:bodyPr/>
                    <a:lstStyle/>
                    <a:p>
                      <a:pPr algn="l" fontAlgn="b"/>
                      <a:r>
                        <a:rPr lang="fi-FI" sz="1250" u="none" strike="noStrike">
                          <a:effectLst/>
                        </a:rPr>
                        <a:t>Pohjois-Karjala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4929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60 593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61 055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12 258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b="1" u="none" strike="noStrike" dirty="0">
                          <a:effectLst/>
                        </a:rPr>
                        <a:t>12 730</a:t>
                      </a:r>
                      <a:endParaRPr lang="fi-FI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b="0" u="none" strike="noStrike" dirty="0">
                          <a:effectLst/>
                        </a:rPr>
                        <a:t>472</a:t>
                      </a:r>
                      <a:endParaRPr lang="fi-FI" sz="12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80000" marT="492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u="none" strike="noStrike">
                          <a:effectLst/>
                        </a:rPr>
                        <a:t>20,2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216000" marT="492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b="1" u="none" strike="noStrike" dirty="0">
                          <a:effectLst/>
                        </a:rPr>
                        <a:t>20,9</a:t>
                      </a:r>
                      <a:endParaRPr lang="fi-FI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216000" marT="4929" marB="0" anchor="ctr"/>
                </a:tc>
                <a:extLst>
                  <a:ext uri="{0D108BD9-81ED-4DB2-BD59-A6C34878D82A}">
                    <a16:rowId xmlns:a16="http://schemas.microsoft.com/office/drawing/2014/main" val="134385627"/>
                  </a:ext>
                </a:extLst>
              </a:tr>
              <a:tr h="170083">
                <a:tc>
                  <a:txBody>
                    <a:bodyPr/>
                    <a:lstStyle/>
                    <a:p>
                      <a:pPr algn="l" fontAlgn="b"/>
                      <a:r>
                        <a:rPr lang="fi-FI" sz="1250" u="none" strike="noStrike">
                          <a:effectLst/>
                        </a:rPr>
                        <a:t>Etelä-Savo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4929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49 317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49 487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12 007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b="1" u="none" strike="noStrike">
                          <a:effectLst/>
                        </a:rPr>
                        <a:t>12 581</a:t>
                      </a:r>
                      <a:endParaRPr lang="fi-FI" sz="12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b="0" u="none" strike="noStrike" dirty="0">
                          <a:effectLst/>
                        </a:rPr>
                        <a:t>574</a:t>
                      </a:r>
                      <a:endParaRPr lang="fi-FI" sz="12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80000" marT="492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u="none" strike="noStrike">
                          <a:effectLst/>
                        </a:rPr>
                        <a:t>24,3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216000" marT="492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b="1" u="none" strike="noStrike" dirty="0">
                          <a:effectLst/>
                        </a:rPr>
                        <a:t>25,4</a:t>
                      </a:r>
                      <a:endParaRPr lang="fi-FI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216000" marT="4929" marB="0" anchor="ctr"/>
                </a:tc>
                <a:extLst>
                  <a:ext uri="{0D108BD9-81ED-4DB2-BD59-A6C34878D82A}">
                    <a16:rowId xmlns:a16="http://schemas.microsoft.com/office/drawing/2014/main" val="646070815"/>
                  </a:ext>
                </a:extLst>
              </a:tr>
              <a:tr h="170083">
                <a:tc>
                  <a:txBody>
                    <a:bodyPr/>
                    <a:lstStyle/>
                    <a:p>
                      <a:pPr algn="l" fontAlgn="b"/>
                      <a:r>
                        <a:rPr lang="fi-FI" sz="1250" u="none" strike="noStrike">
                          <a:effectLst/>
                        </a:rPr>
                        <a:t>Kymenlaakso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4929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60 570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60 726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12 075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b="1" u="none" strike="noStrike" dirty="0">
                          <a:effectLst/>
                        </a:rPr>
                        <a:t>12 269</a:t>
                      </a:r>
                      <a:endParaRPr lang="fi-FI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b="0" u="none" strike="noStrike" dirty="0">
                          <a:effectLst/>
                        </a:rPr>
                        <a:t>194</a:t>
                      </a:r>
                      <a:endParaRPr lang="fi-FI" sz="12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80000" marT="492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u="none" strike="noStrike" dirty="0">
                          <a:effectLst/>
                        </a:rPr>
                        <a:t>19,9</a:t>
                      </a:r>
                      <a:endParaRPr lang="fi-FI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216000" marT="492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b="1" u="none" strike="noStrike" dirty="0">
                          <a:effectLst/>
                        </a:rPr>
                        <a:t>20,2</a:t>
                      </a:r>
                      <a:endParaRPr lang="fi-FI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216000" marT="4929" marB="0" anchor="ctr"/>
                </a:tc>
                <a:extLst>
                  <a:ext uri="{0D108BD9-81ED-4DB2-BD59-A6C34878D82A}">
                    <a16:rowId xmlns:a16="http://schemas.microsoft.com/office/drawing/2014/main" val="2280930457"/>
                  </a:ext>
                </a:extLst>
              </a:tr>
              <a:tr h="170083">
                <a:tc>
                  <a:txBody>
                    <a:bodyPr/>
                    <a:lstStyle/>
                    <a:p>
                      <a:pPr algn="l" fontAlgn="b"/>
                      <a:r>
                        <a:rPr lang="fi-FI" sz="1250" u="none" strike="noStrike">
                          <a:effectLst/>
                        </a:rPr>
                        <a:t>Kanta-Häme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4929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63 905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64 541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11 532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b="1" u="none" strike="noStrike" dirty="0">
                          <a:effectLst/>
                        </a:rPr>
                        <a:t>11 866</a:t>
                      </a:r>
                      <a:endParaRPr lang="fi-FI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b="0" u="none" strike="noStrike" dirty="0">
                          <a:effectLst/>
                        </a:rPr>
                        <a:t>334</a:t>
                      </a:r>
                      <a:endParaRPr lang="fi-FI" sz="12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80000" marT="492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u="none" strike="noStrike">
                          <a:effectLst/>
                        </a:rPr>
                        <a:t>18,0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216000" marT="492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b="1" u="none" strike="noStrike" dirty="0">
                          <a:effectLst/>
                        </a:rPr>
                        <a:t>18,4</a:t>
                      </a:r>
                      <a:endParaRPr lang="fi-FI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216000" marT="4929" marB="0" anchor="ctr"/>
                </a:tc>
                <a:extLst>
                  <a:ext uri="{0D108BD9-81ED-4DB2-BD59-A6C34878D82A}">
                    <a16:rowId xmlns:a16="http://schemas.microsoft.com/office/drawing/2014/main" val="1163147231"/>
                  </a:ext>
                </a:extLst>
              </a:tr>
              <a:tr h="170083">
                <a:tc>
                  <a:txBody>
                    <a:bodyPr/>
                    <a:lstStyle/>
                    <a:p>
                      <a:pPr algn="l" fontAlgn="b"/>
                      <a:r>
                        <a:rPr lang="fi-FI" sz="1250" u="none" strike="noStrike">
                          <a:effectLst/>
                        </a:rPr>
                        <a:t>Etelä-Karjala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4929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47 294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47 236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9 077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b="1" u="none" strike="noStrike" dirty="0">
                          <a:effectLst/>
                        </a:rPr>
                        <a:t>8 997</a:t>
                      </a:r>
                      <a:endParaRPr lang="fi-FI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b="0" u="none" strike="noStrike" dirty="0">
                          <a:effectLst/>
                        </a:rPr>
                        <a:t>-80</a:t>
                      </a:r>
                      <a:endParaRPr lang="fi-FI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80000" marT="492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u="none" strike="noStrike" dirty="0">
                          <a:effectLst/>
                        </a:rPr>
                        <a:t>19,2</a:t>
                      </a:r>
                      <a:endParaRPr lang="fi-FI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216000" marT="492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b="1" u="none" strike="noStrike" dirty="0">
                          <a:effectLst/>
                        </a:rPr>
                        <a:t>19,0</a:t>
                      </a:r>
                      <a:endParaRPr lang="fi-FI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216000" marT="4929" marB="0" anchor="ctr"/>
                </a:tc>
                <a:extLst>
                  <a:ext uri="{0D108BD9-81ED-4DB2-BD59-A6C34878D82A}">
                    <a16:rowId xmlns:a16="http://schemas.microsoft.com/office/drawing/2014/main" val="1844886325"/>
                  </a:ext>
                </a:extLst>
              </a:tr>
              <a:tr h="170083">
                <a:tc>
                  <a:txBody>
                    <a:bodyPr/>
                    <a:lstStyle/>
                    <a:p>
                      <a:pPr algn="l" fontAlgn="b"/>
                      <a:r>
                        <a:rPr lang="fi-FI" sz="1250" u="none" strike="noStrike">
                          <a:effectLst/>
                        </a:rPr>
                        <a:t>Keski-Pohjanmaa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4929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28 042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28 492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6 076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b="1" u="none" strike="noStrike" dirty="0">
                          <a:effectLst/>
                        </a:rPr>
                        <a:t>6 367</a:t>
                      </a:r>
                      <a:endParaRPr lang="fi-FI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b="0" u="none" strike="noStrike" dirty="0">
                          <a:effectLst/>
                        </a:rPr>
                        <a:t>291</a:t>
                      </a:r>
                      <a:endParaRPr lang="fi-FI" sz="12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80000" marT="492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u="none" strike="noStrike" dirty="0">
                          <a:effectLst/>
                        </a:rPr>
                        <a:t>21,7</a:t>
                      </a:r>
                      <a:endParaRPr lang="fi-FI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216000" marT="492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b="1" u="none" strike="noStrike" dirty="0">
                          <a:effectLst/>
                        </a:rPr>
                        <a:t>22,3</a:t>
                      </a:r>
                      <a:endParaRPr lang="fi-FI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216000" marT="4929" marB="0" anchor="ctr"/>
                </a:tc>
                <a:extLst>
                  <a:ext uri="{0D108BD9-81ED-4DB2-BD59-A6C34878D82A}">
                    <a16:rowId xmlns:a16="http://schemas.microsoft.com/office/drawing/2014/main" val="3359262598"/>
                  </a:ext>
                </a:extLst>
              </a:tr>
              <a:tr h="170083">
                <a:tc>
                  <a:txBody>
                    <a:bodyPr/>
                    <a:lstStyle/>
                    <a:p>
                      <a:pPr algn="l" fontAlgn="b"/>
                      <a:r>
                        <a:rPr lang="fi-FI" sz="1250" u="none" strike="noStrike">
                          <a:effectLst/>
                        </a:rPr>
                        <a:t>Kainuu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4929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27 484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27 364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6 071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b="1" u="none" strike="noStrike" dirty="0">
                          <a:effectLst/>
                        </a:rPr>
                        <a:t>5 806</a:t>
                      </a:r>
                      <a:endParaRPr lang="fi-FI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b="0" u="none" strike="noStrike" dirty="0">
                          <a:effectLst/>
                        </a:rPr>
                        <a:t>-265</a:t>
                      </a:r>
                      <a:endParaRPr lang="fi-FI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80000" marT="492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u="none" strike="noStrike" dirty="0">
                          <a:effectLst/>
                        </a:rPr>
                        <a:t>22,1</a:t>
                      </a:r>
                      <a:endParaRPr lang="fi-FI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216000" marT="492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b="1" u="none" strike="noStrike" dirty="0">
                          <a:effectLst/>
                        </a:rPr>
                        <a:t>21,2</a:t>
                      </a:r>
                      <a:endParaRPr lang="fi-FI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216000" marT="4929" marB="0" anchor="ctr"/>
                </a:tc>
                <a:extLst>
                  <a:ext uri="{0D108BD9-81ED-4DB2-BD59-A6C34878D82A}">
                    <a16:rowId xmlns:a16="http://schemas.microsoft.com/office/drawing/2014/main" val="2733212160"/>
                  </a:ext>
                </a:extLst>
              </a:tr>
              <a:tr h="177478">
                <a:tc>
                  <a:txBody>
                    <a:bodyPr/>
                    <a:lstStyle/>
                    <a:p>
                      <a:pPr algn="l" fontAlgn="b"/>
                      <a:r>
                        <a:rPr lang="fi-FI" sz="1250" u="none" strike="noStrike">
                          <a:effectLst/>
                        </a:rPr>
                        <a:t>Ahvenanmaa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4929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14 632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15 455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u="none" strike="noStrike">
                          <a:effectLst/>
                        </a:rPr>
                        <a:t>2 800</a:t>
                      </a:r>
                      <a:endParaRPr lang="fi-FI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b="1" u="none" strike="noStrike" dirty="0">
                          <a:effectLst/>
                        </a:rPr>
                        <a:t>2 893</a:t>
                      </a:r>
                      <a:endParaRPr lang="fi-FI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08000" marT="492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50" b="0" u="none" strike="noStrike" dirty="0">
                          <a:effectLst/>
                        </a:rPr>
                        <a:t>93</a:t>
                      </a:r>
                      <a:endParaRPr lang="fi-FI" sz="12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180000" marT="492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u="none" strike="noStrike" dirty="0">
                          <a:effectLst/>
                        </a:rPr>
                        <a:t>19,1</a:t>
                      </a:r>
                      <a:endParaRPr lang="fi-FI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216000" marT="492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50" b="1" u="none" strike="noStrike" dirty="0">
                          <a:effectLst/>
                        </a:rPr>
                        <a:t>18,7</a:t>
                      </a:r>
                      <a:endParaRPr lang="fi-FI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216000" marT="4929" marB="0" anchor="ctr"/>
                </a:tc>
                <a:extLst>
                  <a:ext uri="{0D108BD9-81ED-4DB2-BD59-A6C34878D82A}">
                    <a16:rowId xmlns:a16="http://schemas.microsoft.com/office/drawing/2014/main" val="2347829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2682288"/>
      </p:ext>
    </p:extLst>
  </p:cSld>
  <p:clrMapOvr>
    <a:masterClrMapping/>
  </p:clrMapOvr>
</p:sld>
</file>

<file path=ppt/theme/theme1.xml><?xml version="1.0" encoding="utf-8"?>
<a:theme xmlns:a="http://schemas.openxmlformats.org/drawingml/2006/main" name="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ESAVO PowerPoint-esitysmalli</Template>
  <TotalTime>2047</TotalTime>
  <Words>616</Words>
  <Application>Microsoft Office PowerPoint</Application>
  <PresentationFormat>Laajakuva</PresentationFormat>
  <Paragraphs>270</Paragraphs>
  <Slides>6</Slides>
  <Notes>6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ESAVO</vt:lpstr>
      <vt:lpstr>Työpaikat toimialoittain Etelä-Savossa 2019 - 2022 (TOL 2008)  (Etelä-Savossa työpaikkoja yhteensä vuonna 2022: 49 487 kappaletta)</vt:lpstr>
      <vt:lpstr>Työpaikat suurimmilla toimialoilla Etelä-Savossa 2007 - 2022 (TOL 2008)</vt:lpstr>
      <vt:lpstr>Terveys- ja sosiaalipalvelujen työpaikkojen osuus kaikista työpaikoista maakunnittain 2022, %</vt:lpstr>
      <vt:lpstr>Terveys- ja sosiaalipalvelujen työpaikat sekä niiden osuus kaikista työpaikoista maakunnittain 2022</vt:lpstr>
      <vt:lpstr>Terveys- ja sosiaalipalvelujen työpaikkojen osuus kaikista työpaikoista alueittain 2021 - 2022, %</vt:lpstr>
      <vt:lpstr>Terveys- ja sosiaalipalvelujen työpaikat sekä niiden osuus kaikista työpaikoista maakunnittain 2021 ja 2022</vt:lpstr>
    </vt:vector>
  </TitlesOfParts>
  <Company>Etelä-Savon maakuntaliitto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Työpaikat toimialoittain Etelä-Savossa</dc:title>
  <dc:creator>Jaana Kokkonen</dc:creator>
  <cp:lastModifiedBy>Jaana</cp:lastModifiedBy>
  <cp:revision>41</cp:revision>
  <dcterms:created xsi:type="dcterms:W3CDTF">2020-02-25T14:36:39Z</dcterms:created>
  <dcterms:modified xsi:type="dcterms:W3CDTF">2024-01-02T12:31:29Z</dcterms:modified>
</cp:coreProperties>
</file>